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83" r:id="rId5"/>
    <p:sldId id="277" r:id="rId6"/>
    <p:sldId id="278" r:id="rId7"/>
    <p:sldId id="279" r:id="rId8"/>
    <p:sldId id="281" r:id="rId9"/>
    <p:sldId id="282" r:id="rId10"/>
    <p:sldId id="271" r:id="rId11"/>
    <p:sldId id="284" r:id="rId12"/>
    <p:sldId id="286" r:id="rId13"/>
    <p:sldId id="287" r:id="rId14"/>
    <p:sldId id="289" r:id="rId15"/>
    <p:sldId id="288" r:id="rId16"/>
    <p:sldId id="290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 autoAdjust="0"/>
  </p:normalViewPr>
  <p:slideViewPr>
    <p:cSldViewPr>
      <p:cViewPr varScale="1">
        <p:scale>
          <a:sx n="67" d="100"/>
          <a:sy n="67" d="100"/>
        </p:scale>
        <p:origin x="12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9143999" cy="6869843"/>
          </a:xfrm>
          <a:prstGeom prst="rect">
            <a:avLst/>
          </a:prstGeom>
          <a:noFill/>
        </p:spPr>
      </p:pic>
      <p:pic>
        <p:nvPicPr>
          <p:cNvPr id="3" name="Picture 2" descr="E:\Recursos\Logos\Logo UCM 2012\Marca UCM logo Blanco.gif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779912" y="332656"/>
            <a:ext cx="1584176" cy="1455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81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2" cstate="print"/>
          <a:srcRect t="94985"/>
          <a:stretch>
            <a:fillRect/>
          </a:stretch>
        </p:blipFill>
        <p:spPr bwMode="auto">
          <a:xfrm>
            <a:off x="0" y="6525344"/>
            <a:ext cx="9143999" cy="344500"/>
          </a:xfrm>
          <a:prstGeom prst="rect">
            <a:avLst/>
          </a:prstGeom>
          <a:noFill/>
        </p:spPr>
      </p:pic>
      <p:pic>
        <p:nvPicPr>
          <p:cNvPr id="13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2" cstate="print"/>
          <a:srcRect b="89917"/>
          <a:stretch>
            <a:fillRect/>
          </a:stretch>
        </p:blipFill>
        <p:spPr bwMode="auto">
          <a:xfrm>
            <a:off x="0" y="0"/>
            <a:ext cx="9143999" cy="692696"/>
          </a:xfrm>
          <a:prstGeom prst="rect">
            <a:avLst/>
          </a:prstGeom>
          <a:noFill/>
        </p:spPr>
      </p:pic>
      <p:pic>
        <p:nvPicPr>
          <p:cNvPr id="20481" name="Picture 1" descr="E:\Recursos\Logos\Logo UCM 2012\Marca UCM Alternativa logo blanco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428" y="150540"/>
            <a:ext cx="1800200" cy="463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218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E:\Trabajo\Vicerrectorado de Planificación\Presentación Reestructuración de Departamentos\Rec\Fondo muy claro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0" y="-1"/>
            <a:ext cx="9143999" cy="6869844"/>
          </a:xfrm>
          <a:prstGeom prst="rect">
            <a:avLst/>
          </a:prstGeom>
          <a:noFill/>
        </p:spPr>
      </p:pic>
      <p:pic>
        <p:nvPicPr>
          <p:cNvPr id="14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3" cstate="print"/>
          <a:srcRect t="94985"/>
          <a:stretch>
            <a:fillRect/>
          </a:stretch>
        </p:blipFill>
        <p:spPr bwMode="auto">
          <a:xfrm>
            <a:off x="0" y="6525344"/>
            <a:ext cx="9143999" cy="344500"/>
          </a:xfrm>
          <a:prstGeom prst="rect">
            <a:avLst/>
          </a:prstGeom>
          <a:noFill/>
        </p:spPr>
      </p:pic>
      <p:pic>
        <p:nvPicPr>
          <p:cNvPr id="13" name="Picture 2" descr="E:\Trabajo\Vicerrectorado de Planificación\Presentación Reestructuración de Departamentos\Rec\Fondo Azul.jpg"/>
          <p:cNvPicPr>
            <a:picLocks noChangeAspect="1" noChangeArrowheads="1"/>
          </p:cNvPicPr>
          <p:nvPr userDrawn="1"/>
        </p:nvPicPr>
        <p:blipFill>
          <a:blip r:embed="rId3" cstate="print"/>
          <a:srcRect b="89917"/>
          <a:stretch>
            <a:fillRect/>
          </a:stretch>
        </p:blipFill>
        <p:spPr bwMode="auto">
          <a:xfrm>
            <a:off x="0" y="0"/>
            <a:ext cx="9143999" cy="692696"/>
          </a:xfrm>
          <a:prstGeom prst="rect">
            <a:avLst/>
          </a:prstGeom>
          <a:noFill/>
        </p:spPr>
      </p:pic>
      <p:pic>
        <p:nvPicPr>
          <p:cNvPr id="20481" name="Picture 1" descr="E:\Recursos\Logos\Logo UCM 2012\Marca UCM Alternativa logo blanco.gif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428" y="150540"/>
            <a:ext cx="1800200" cy="463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218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29933" y="3140968"/>
            <a:ext cx="808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Modelado y Simulación de Sistemas Dinámicos –</a:t>
            </a:r>
          </a:p>
          <a:p>
            <a:pPr algn="ctr"/>
            <a:r>
              <a:rPr lang="es-ES" sz="2000" b="1" dirty="0"/>
              <a:t>Barco entre las olas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6107614" y="6237312"/>
            <a:ext cx="27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Facultad de Ciencias Físicas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B1BC3B-0264-4566-A832-22F01A2531CA}"/>
              </a:ext>
            </a:extLst>
          </p:cNvPr>
          <p:cNvSpPr txBox="1"/>
          <p:nvPr/>
        </p:nvSpPr>
        <p:spPr>
          <a:xfrm>
            <a:off x="1259631" y="3848854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TFG - Juan Serrano Sanz</a:t>
            </a:r>
          </a:p>
        </p:txBody>
      </p:sp>
    </p:spTree>
    <p:extLst>
      <p:ext uri="{BB962C8B-B14F-4D97-AF65-F5344CB8AC3E}">
        <p14:creationId xmlns:p14="http://schemas.microsoft.com/office/powerpoint/2010/main" val="214682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D9E9AA9-4DEF-4E3F-ABC7-74EDE1149DC7}"/>
              </a:ext>
            </a:extLst>
          </p:cNvPr>
          <p:cNvSpPr txBox="1"/>
          <p:nvPr/>
        </p:nvSpPr>
        <p:spPr>
          <a:xfrm>
            <a:off x="827584" y="1166842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Introducción General</a:t>
            </a:r>
          </a:p>
          <a:p>
            <a:pPr lvl="1"/>
            <a:endParaRPr lang="es-ES" dirty="0"/>
          </a:p>
          <a:p>
            <a:pPr lvl="0"/>
            <a:endParaRPr lang="es-ES" b="1" dirty="0"/>
          </a:p>
          <a:p>
            <a:pPr lvl="0"/>
            <a:r>
              <a:rPr lang="es-ES" b="1" dirty="0"/>
              <a:t>Introducción al Modelado y Simulación de SSDD</a:t>
            </a:r>
          </a:p>
          <a:p>
            <a:pPr lvl="1"/>
            <a:endParaRPr lang="es-ES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r>
              <a:rPr lang="es-ES" dirty="0"/>
              <a:t>Introducción </a:t>
            </a:r>
          </a:p>
          <a:p>
            <a:pPr lvl="1"/>
            <a:r>
              <a:rPr lang="es-ES" dirty="0"/>
              <a:t>Modificación del entorno creado anteriormente </a:t>
            </a:r>
          </a:p>
          <a:p>
            <a:pPr lvl="1"/>
            <a:r>
              <a:rPr lang="es-ES" dirty="0"/>
              <a:t>Script de MATLAB® para Animar la Escena Virtual   </a:t>
            </a:r>
          </a:p>
          <a:p>
            <a:pPr lvl="1"/>
            <a:r>
              <a:rPr lang="es-ES" dirty="0"/>
              <a:t>Resultados </a:t>
            </a:r>
          </a:p>
          <a:p>
            <a:pPr lvl="1"/>
            <a:r>
              <a:rPr lang="es-ES" dirty="0"/>
              <a:t>Posibles mejoras </a:t>
            </a:r>
          </a:p>
          <a:p>
            <a:pPr lvl="1"/>
            <a:r>
              <a:rPr lang="es-ES" dirty="0"/>
              <a:t>Conclusiones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B6265D7-0784-46FD-9013-C608704BEDC7}"/>
              </a:ext>
            </a:extLst>
          </p:cNvPr>
          <p:cNvSpPr txBox="1"/>
          <p:nvPr/>
        </p:nvSpPr>
        <p:spPr>
          <a:xfrm>
            <a:off x="827584" y="1166842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Introducción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Utilizar el conocimiento adquirido en la primera parte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Modificación del entorno previamente creado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Implementar el control del barco mediante el joystick</a:t>
            </a:r>
          </a:p>
          <a:p>
            <a:pPr lvl="1"/>
            <a:endParaRPr lang="es-ES" b="1" dirty="0"/>
          </a:p>
          <a:p>
            <a:pPr lvl="1"/>
            <a:r>
              <a:rPr lang="es-ES" b="1" dirty="0"/>
              <a:t>Modificación del entorno creado anteriormente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Aumentamos el tamaño del </a:t>
            </a:r>
            <a:r>
              <a:rPr lang="es-ES" dirty="0" err="1"/>
              <a:t>grid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Creamos un nuevo </a:t>
            </a:r>
            <a:r>
              <a:rPr lang="es-ES" dirty="0" err="1"/>
              <a:t>Viewpoint</a:t>
            </a:r>
            <a:r>
              <a:rPr lang="es-ES" dirty="0"/>
              <a:t> que siga al barco y modificamos el anterior para tener una cámara con “vista de águila”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Rodeamos el </a:t>
            </a:r>
            <a:r>
              <a:rPr lang="es-ES" dirty="0" err="1"/>
              <a:t>grid</a:t>
            </a:r>
            <a:r>
              <a:rPr lang="es-ES" dirty="0"/>
              <a:t> con 4 cubos con texturas de montañas para delimitar la escena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085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4C9D51B-5748-45A4-93C7-097A0016B7DA}"/>
              </a:ext>
            </a:extLst>
          </p:cNvPr>
          <p:cNvSpPr txBox="1"/>
          <p:nvPr/>
        </p:nvSpPr>
        <p:spPr>
          <a:xfrm>
            <a:off x="827584" y="1166842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Script de MATLAB® para Animar la Escena Virtual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Carga del entorno e introducción de los valores iniciales (posición, velocidad…)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Creamos la variable del joystick y para comprobar que funciona correctamente añadimos un gráfico que vaya representando el joystick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Creamos un bucle </a:t>
            </a:r>
            <a:r>
              <a:rPr lang="es-ES" i="1" dirty="0" err="1"/>
              <a:t>while</a:t>
            </a:r>
            <a:r>
              <a:rPr lang="es-ES" i="1" dirty="0"/>
              <a:t> 1 </a:t>
            </a:r>
            <a:r>
              <a:rPr lang="es-ES" dirty="0"/>
              <a:t>y añadimos una forma de cortarlo con </a:t>
            </a:r>
            <a:r>
              <a:rPr lang="es-ES" i="1" dirty="0"/>
              <a:t>break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barco se puede mover hacia delante o hacia atrás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velocidad mínima y máxima del barco está limitada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mar no está en calma, afecta al movimiento del barco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Actualizamos el Entorno Virtual con los nuevos valores calculados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Por último cambiamos los valores iniciales por los recientemente calculados</a:t>
            </a:r>
          </a:p>
          <a:p>
            <a:pPr lvl="1"/>
            <a:endParaRPr lang="es-ES" b="1" dirty="0"/>
          </a:p>
          <a:p>
            <a:pPr lvl="1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234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9D4B15-F320-4959-A335-F71EB5283103}"/>
              </a:ext>
            </a:extLst>
          </p:cNvPr>
          <p:cNvSpPr txBox="1"/>
          <p:nvPr/>
        </p:nvSpPr>
        <p:spPr>
          <a:xfrm>
            <a:off x="827584" y="1166842"/>
            <a:ext cx="7488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Resultados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velocidad inicial del barco es distinta de cero debido a la corriente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velocidad varía no solo con la aceleración/frenado del mando, también afecta el ángulo de giro respecto a la corriente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Los puntos donde la velocidad del barco es menor tienen una mayor densidad en la gráfica de la trayectoria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lvl="1"/>
            <a:r>
              <a:rPr lang="es-ES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CBF945-186F-45DD-912F-10531F82A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29000"/>
            <a:ext cx="3784476" cy="2838357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2B838E19-3698-47EE-9F74-F8579D99E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0763"/>
            <a:ext cx="3784476" cy="28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8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3EEE50C-679A-4C8D-A85C-39C5580AFCA4}"/>
              </a:ext>
            </a:extLst>
          </p:cNvPr>
          <p:cNvSpPr txBox="1"/>
          <p:nvPr/>
        </p:nvSpPr>
        <p:spPr>
          <a:xfrm>
            <a:off x="827584" y="116684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Resultados </a:t>
            </a:r>
          </a:p>
          <a:p>
            <a:pPr lvl="1"/>
            <a:r>
              <a:rPr lang="es-ES" dirty="0"/>
              <a:t> </a:t>
            </a:r>
          </a:p>
        </p:txBody>
      </p:sp>
      <p:pic>
        <p:nvPicPr>
          <p:cNvPr id="2" name="Figure 1 08_07_2019 23_06_01">
            <a:hlinkClick r:id="" action="ppaction://media"/>
            <a:extLst>
              <a:ext uri="{FF2B5EF4-FFF2-40B4-BE49-F238E27FC236}">
                <a16:creationId xmlns:a16="http://schemas.microsoft.com/office/drawing/2014/main" id="{3901A01B-FE9C-4A9B-905F-DEF2EFAAA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76056" y="2436838"/>
            <a:ext cx="3879536" cy="3257346"/>
          </a:xfrm>
          <a:prstGeom prst="rect">
            <a:avLst/>
          </a:prstGeom>
        </p:spPr>
      </p:pic>
      <p:pic>
        <p:nvPicPr>
          <p:cNvPr id="4" name="14_06_2019 15_33_16_Trim">
            <a:hlinkClick r:id="" action="ppaction://media"/>
            <a:extLst>
              <a:ext uri="{FF2B5EF4-FFF2-40B4-BE49-F238E27FC236}">
                <a16:creationId xmlns:a16="http://schemas.microsoft.com/office/drawing/2014/main" id="{7BCEC589-AABA-43FA-B814-3B52C34A39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552" y="2367171"/>
            <a:ext cx="4457500" cy="33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5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7D6CEC8-D5FB-425C-ACD3-9093F0A1660C}"/>
              </a:ext>
            </a:extLst>
          </p:cNvPr>
          <p:cNvSpPr txBox="1"/>
          <p:nvPr/>
        </p:nvSpPr>
        <p:spPr>
          <a:xfrm>
            <a:off x="827584" y="1166842"/>
            <a:ext cx="7488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Posibles mejoras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 </a:t>
            </a:r>
            <a:r>
              <a:rPr lang="es-ES" dirty="0"/>
              <a:t>Tener en cuenta el efecto de las olas sobre el barco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Gráficos del Entorno Virtual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Forzar que el timón vuelva a su posición de origen debido a la fuerza de la corriente</a:t>
            </a:r>
          </a:p>
          <a:p>
            <a:pPr lvl="1"/>
            <a:endParaRPr lang="es-ES" b="1" dirty="0"/>
          </a:p>
          <a:p>
            <a:pPr lvl="1"/>
            <a:r>
              <a:rPr lang="es-ES" b="1" dirty="0"/>
              <a:t>Conclusiones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Hemos sido capaces de simular el movimiento del barco con un mando de consola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motivación principal, aprender, ha sido cumplida satisfactoriamente</a:t>
            </a:r>
          </a:p>
          <a:p>
            <a:pPr lvl="1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133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5CD8086-84C9-4969-939F-396B5BFFDE66}"/>
              </a:ext>
            </a:extLst>
          </p:cNvPr>
          <p:cNvSpPr/>
          <p:nvPr/>
        </p:nvSpPr>
        <p:spPr>
          <a:xfrm>
            <a:off x="2283136" y="1556792"/>
            <a:ext cx="4577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Muchas gracias</a:t>
            </a:r>
          </a:p>
        </p:txBody>
      </p:sp>
      <p:pic>
        <p:nvPicPr>
          <p:cNvPr id="3" name="Chapter 7_sea_scene_anim">
            <a:hlinkClick r:id="" action="ppaction://media"/>
            <a:extLst>
              <a:ext uri="{FF2B5EF4-FFF2-40B4-BE49-F238E27FC236}">
                <a16:creationId xmlns:a16="http://schemas.microsoft.com/office/drawing/2014/main" id="{FB413E6D-2285-46D5-9937-A069F9EE7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3429000"/>
            <a:ext cx="3657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6D8AF34-B0FB-4562-A6AF-1A9E400A9DC4}"/>
              </a:ext>
            </a:extLst>
          </p:cNvPr>
          <p:cNvSpPr txBox="1"/>
          <p:nvPr/>
        </p:nvSpPr>
        <p:spPr>
          <a:xfrm>
            <a:off x="827584" y="1166842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Introducción General</a:t>
            </a:r>
          </a:p>
          <a:p>
            <a:pPr lvl="1"/>
            <a:endParaRPr lang="es-ES" dirty="0"/>
          </a:p>
          <a:p>
            <a:pPr lvl="0"/>
            <a:endParaRPr lang="es-ES" b="1" dirty="0"/>
          </a:p>
          <a:p>
            <a:pPr lvl="0"/>
            <a:r>
              <a:rPr lang="es-ES" b="1" dirty="0"/>
              <a:t>Introducción al Modelado y Simulación de SSDD</a:t>
            </a:r>
          </a:p>
          <a:p>
            <a:pPr lvl="1"/>
            <a:endParaRPr lang="es-ES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618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0136E73-F582-45BF-AF61-3D0D0EA4CD4F}"/>
              </a:ext>
            </a:extLst>
          </p:cNvPr>
          <p:cNvSpPr txBox="1"/>
          <p:nvPr/>
        </p:nvSpPr>
        <p:spPr>
          <a:xfrm>
            <a:off x="827584" y="1166842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Introducción General</a:t>
            </a:r>
          </a:p>
          <a:p>
            <a:pPr lvl="1"/>
            <a:r>
              <a:rPr lang="es-ES" dirty="0"/>
              <a:t>Motivación </a:t>
            </a:r>
          </a:p>
          <a:p>
            <a:pPr lvl="1"/>
            <a:r>
              <a:rPr lang="es-ES" dirty="0"/>
              <a:t>Objetivos</a:t>
            </a:r>
          </a:p>
          <a:p>
            <a:pPr lvl="0"/>
            <a:r>
              <a:rPr lang="es-ES" b="1" dirty="0"/>
              <a:t>Introducción al Modelado y Simulación de SSDD</a:t>
            </a:r>
          </a:p>
          <a:p>
            <a:pPr lvl="1"/>
            <a:endParaRPr lang="es-ES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endParaRPr lang="es-ES" b="1" dirty="0"/>
          </a:p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53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937AFE-12CF-4A0E-98D4-68E54E1A6B04}"/>
              </a:ext>
            </a:extLst>
          </p:cNvPr>
          <p:cNvSpPr txBox="1"/>
          <p:nvPr/>
        </p:nvSpPr>
        <p:spPr>
          <a:xfrm>
            <a:off x="827584" y="1166842"/>
            <a:ext cx="7488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Introducción General</a:t>
            </a:r>
          </a:p>
          <a:p>
            <a:pPr lvl="1"/>
            <a:endParaRPr lang="es-ES" b="1" dirty="0"/>
          </a:p>
          <a:p>
            <a:pPr lvl="1"/>
            <a:r>
              <a:rPr lang="es-ES" b="1" dirty="0"/>
              <a:t>Motivación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Me gusta programar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Futuro laboral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Objetivos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Familiarización con la simulación de sistemas dinámicos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Elaborar una simulación más avanzada (mayor complejidad) </a:t>
            </a:r>
          </a:p>
        </p:txBody>
      </p:sp>
    </p:spTree>
    <p:extLst>
      <p:ext uri="{BB962C8B-B14F-4D97-AF65-F5344CB8AC3E}">
        <p14:creationId xmlns:p14="http://schemas.microsoft.com/office/powerpoint/2010/main" val="184865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8D09232-E619-434D-B1B0-982B815B9293}"/>
              </a:ext>
            </a:extLst>
          </p:cNvPr>
          <p:cNvSpPr txBox="1"/>
          <p:nvPr/>
        </p:nvSpPr>
        <p:spPr>
          <a:xfrm>
            <a:off x="827584" y="1166842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Introducción</a:t>
            </a:r>
          </a:p>
          <a:p>
            <a:pPr lvl="1"/>
            <a:endParaRPr lang="es-ES" dirty="0"/>
          </a:p>
          <a:p>
            <a:pPr lvl="0"/>
            <a:endParaRPr lang="es-ES" b="1" dirty="0"/>
          </a:p>
          <a:p>
            <a:pPr lvl="0"/>
            <a:r>
              <a:rPr lang="es-ES" b="1" dirty="0"/>
              <a:t>Introducción al Modelado y Simulación de SSDD</a:t>
            </a:r>
          </a:p>
          <a:p>
            <a:pPr lvl="1"/>
            <a:r>
              <a:rPr lang="es-ES" dirty="0"/>
              <a:t>Introducción </a:t>
            </a:r>
          </a:p>
          <a:p>
            <a:pPr lvl="1"/>
            <a:r>
              <a:rPr lang="es-ES" dirty="0"/>
              <a:t>Creación de la Escena Virtual para el barco y el mar   </a:t>
            </a:r>
          </a:p>
          <a:p>
            <a:pPr lvl="1"/>
            <a:r>
              <a:rPr lang="es-ES" dirty="0"/>
              <a:t>Ecuaciones de Movimiento del Barco y las Olas de Mar  </a:t>
            </a:r>
          </a:p>
          <a:p>
            <a:pPr lvl="1"/>
            <a:r>
              <a:rPr lang="es-ES" dirty="0"/>
              <a:t>Script de MATLAB® para Animar la Escena Virtual   </a:t>
            </a:r>
          </a:p>
          <a:p>
            <a:pPr lvl="1"/>
            <a:r>
              <a:rPr lang="es-ES" dirty="0"/>
              <a:t>Aplicación: Controlador de orientación del barco  </a:t>
            </a:r>
          </a:p>
          <a:p>
            <a:pPr lvl="1"/>
            <a:r>
              <a:rPr lang="es-ES" dirty="0"/>
              <a:t>Resultados  </a:t>
            </a:r>
          </a:p>
          <a:p>
            <a:pPr lvl="0"/>
            <a:r>
              <a:rPr lang="es-ES" b="1" dirty="0"/>
              <a:t>Simulación de un Barco entre las Olas Utilizando un Joystick</a:t>
            </a:r>
          </a:p>
          <a:p>
            <a:pPr lvl="1"/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12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595F3FD-3EC9-4157-92E0-9339E47595C9}"/>
                  </a:ext>
                </a:extLst>
              </p:cNvPr>
              <p:cNvSpPr txBox="1"/>
              <p:nvPr/>
            </p:nvSpPr>
            <p:spPr>
              <a:xfrm>
                <a:off x="827584" y="1166842"/>
                <a:ext cx="748883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/>
                  <a:t>Introducción al Modelado y Simulación de SSDD</a:t>
                </a:r>
              </a:p>
              <a:p>
                <a:pPr lvl="0"/>
                <a:endParaRPr lang="es-ES" b="1" dirty="0"/>
              </a:p>
              <a:p>
                <a:pPr lvl="1"/>
                <a:r>
                  <a:rPr lang="es-ES" b="1" dirty="0"/>
                  <a:t>Introducción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Conceptos básicos sobre la simulación de sistemas dinámicos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Creación del entorno a simular</a:t>
                </a:r>
              </a:p>
              <a:p>
                <a:pPr lvl="2"/>
                <a:endParaRPr lang="es-ES" dirty="0"/>
              </a:p>
              <a:p>
                <a:pPr lvl="1"/>
                <a:r>
                  <a:rPr lang="es-ES" b="1" dirty="0"/>
                  <a:t>Creación de la Escena Virtual para el barco y el mar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Utilizaremos la herramienta V-</a:t>
                </a:r>
                <a:r>
                  <a:rPr lang="es-ES" dirty="0" err="1"/>
                  <a:t>Realm</a:t>
                </a:r>
                <a:r>
                  <a:rPr lang="es-ES" dirty="0"/>
                  <a:t> </a:t>
                </a:r>
                <a:r>
                  <a:rPr lang="es-ES" dirty="0" err="1"/>
                  <a:t>Builder</a:t>
                </a:r>
                <a:endParaRPr lang="es-E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Hemos construido el mar con un </a:t>
                </a:r>
                <a:r>
                  <a:rPr lang="es-ES" dirty="0" err="1"/>
                  <a:t>grid</a:t>
                </a:r>
                <a:r>
                  <a:rPr lang="es-ES" dirty="0"/>
                  <a:t> con textura de agua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El </a:t>
                </a:r>
                <a:r>
                  <a:rPr lang="es-ES" dirty="0" err="1"/>
                  <a:t>grid</a:t>
                </a:r>
                <a:r>
                  <a:rPr lang="es-ES" dirty="0"/>
                  <a:t> nos permite simular las olas del mar con la función seno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Añadimos el fondo con textura de montañas  </a:t>
                </a:r>
              </a:p>
              <a:p>
                <a:pPr lvl="2"/>
                <a:endParaRPr lang="es-ES" dirty="0"/>
              </a:p>
              <a:p>
                <a:pPr lvl="2"/>
                <a:r>
                  <a:rPr lang="es-ES" b="1" dirty="0"/>
                  <a:t>Ecuaciones de Movimiento del Barco y las Olas de Mar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/>
                      <m:t>h</m:t>
                    </m:r>
                    <m:r>
                      <m:rPr>
                        <m:nor/>
                      </m:rPr>
                      <a:rPr lang="es-ES"/>
                      <m:t>(</m:t>
                    </m:r>
                    <m:r>
                      <m:rPr>
                        <m:nor/>
                      </m:rPr>
                      <a:rPr lang="es-ES"/>
                      <m:t>t</m:t>
                    </m:r>
                    <m:r>
                      <m:rPr>
                        <m:nor/>
                      </m:rPr>
                      <a:rPr lang="es-ES" b="0" i="0" smtClean="0"/>
                      <m:t>,</m:t>
                    </m:r>
                    <m:r>
                      <m:rPr>
                        <m:nor/>
                      </m:rPr>
                      <a:rPr lang="es-ES"/>
                      <m:t>z</m:t>
                    </m:r>
                    <m:r>
                      <m:rPr>
                        <m:nor/>
                      </m:rPr>
                      <a:rPr lang="es-ES"/>
                      <m:t>) = 2</m:t>
                    </m:r>
                    <m:r>
                      <m:rPr>
                        <m:nor/>
                      </m:rPr>
                      <a:rPr lang="es-ES"/>
                      <m:t>sin</m:t>
                    </m:r>
                    <m:r>
                      <m:rPr>
                        <m:nor/>
                      </m:rPr>
                      <a:rPr lang="es-ES"/>
                      <m:t>(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es-ES"/>
                      <m:t>t</m:t>
                    </m:r>
                    <m:r>
                      <m:rPr>
                        <m:nor/>
                      </m:rPr>
                      <a:rPr lang="es-ES"/>
                      <m:t> + </m:t>
                    </m:r>
                    <m:r>
                      <m:rPr>
                        <m:nor/>
                      </m:rPr>
                      <a:rPr lang="es-ES"/>
                      <m:t>z</m:t>
                    </m:r>
                    <m:r>
                      <m:rPr>
                        <m:nor/>
                      </m:rPr>
                      <a:rPr lang="es-ES"/>
                      <m:t>)</m:t>
                    </m:r>
                  </m:oMath>
                </a14:m>
                <a:endParaRPr lang="es-E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/>
                      <m:t>x</m:t>
                    </m:r>
                    <m:r>
                      <m:rPr>
                        <m:nor/>
                      </m:rPr>
                      <a:rPr lang="es-ES"/>
                      <m:t>(</m:t>
                    </m:r>
                    <m:r>
                      <m:rPr>
                        <m:nor/>
                      </m:rPr>
                      <a:rPr lang="es-ES"/>
                      <m:t>t</m:t>
                    </m:r>
                    <m:r>
                      <m:rPr>
                        <m:nor/>
                      </m:rPr>
                      <a:rPr lang="es-ES"/>
                      <m:t>) = −100 + 10</m:t>
                    </m:r>
                    <m:r>
                      <m:rPr>
                        <m:nor/>
                      </m:rPr>
                      <a:rPr lang="es-ES"/>
                      <m:t>t</m:t>
                    </m:r>
                  </m:oMath>
                </a14:m>
                <a:endParaRPr lang="es-ES" dirty="0"/>
              </a:p>
              <a:p>
                <a:pPr lvl="0"/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595F3FD-3EC9-4157-92E0-9339E4759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166842"/>
                <a:ext cx="7488832" cy="4524315"/>
              </a:xfrm>
              <a:prstGeom prst="rect">
                <a:avLst/>
              </a:prstGeom>
              <a:blipFill>
                <a:blip r:embed="rId2"/>
                <a:stretch>
                  <a:fillRect l="-733" t="-67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01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67C9F0-8FE8-44F7-B490-69E16D011FA4}"/>
              </a:ext>
            </a:extLst>
          </p:cNvPr>
          <p:cNvSpPr txBox="1"/>
          <p:nvPr/>
        </p:nvSpPr>
        <p:spPr>
          <a:xfrm>
            <a:off x="827584" y="1166842"/>
            <a:ext cx="7488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Introducción al Modelado y Simulación de SSDD</a:t>
            </a:r>
          </a:p>
          <a:p>
            <a:pPr lvl="0"/>
            <a:endParaRPr lang="es-ES" b="1" dirty="0"/>
          </a:p>
          <a:p>
            <a:pPr lvl="1"/>
            <a:r>
              <a:rPr lang="es-ES" b="1" dirty="0"/>
              <a:t>Script de MATLAB</a:t>
            </a:r>
            <a:r>
              <a:rPr lang="es-ES" sz="700" b="1" dirty="0"/>
              <a:t>® </a:t>
            </a:r>
            <a:r>
              <a:rPr lang="es-ES" b="1" dirty="0"/>
              <a:t>para Animar la Escena </a:t>
            </a:r>
            <a:r>
              <a:rPr lang="es-ES" sz="1700" b="1" dirty="0"/>
              <a:t>Virtual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Cargar el entorno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Bucle para que se desarrolle la simulación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Recoger valores para representar mediante gráficas la evolución de un sistema</a:t>
            </a:r>
          </a:p>
          <a:p>
            <a:pPr lvl="2"/>
            <a:r>
              <a:rPr lang="es-ES" dirty="0"/>
              <a:t> </a:t>
            </a:r>
          </a:p>
          <a:p>
            <a:pPr lvl="1"/>
            <a:r>
              <a:rPr lang="es-ES" b="1" dirty="0"/>
              <a:t>Aplicación: Controlador de orientación del </a:t>
            </a:r>
            <a:r>
              <a:rPr lang="es-ES" sz="1700" b="1" dirty="0"/>
              <a:t>Barco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Usaremos el </a:t>
            </a:r>
            <a:r>
              <a:rPr lang="es-ES" dirty="0" err="1"/>
              <a:t>Fuzzy</a:t>
            </a:r>
            <a:r>
              <a:rPr lang="es-ES" dirty="0"/>
              <a:t> </a:t>
            </a:r>
            <a:r>
              <a:rPr lang="es-ES" dirty="0" err="1"/>
              <a:t>Logic</a:t>
            </a:r>
            <a:r>
              <a:rPr lang="es-ES" dirty="0"/>
              <a:t> </a:t>
            </a:r>
            <a:r>
              <a:rPr lang="es-ES" dirty="0" err="1"/>
              <a:t>Controller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Moveremos el timón para orientar el barco en un determinado sentido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Pasado un tiempo el barco oscilará en torno al ángulo deseado debido a la inercia provocada por el timón (oscilador armónico)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930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2AF287-4BB7-4465-B6AE-E6C4802A6835}"/>
              </a:ext>
            </a:extLst>
          </p:cNvPr>
          <p:cNvSpPr txBox="1"/>
          <p:nvPr/>
        </p:nvSpPr>
        <p:spPr>
          <a:xfrm>
            <a:off x="827584" y="1166842"/>
            <a:ext cx="748883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Introducción al Modelado y Simulación de SSDD</a:t>
            </a:r>
          </a:p>
          <a:p>
            <a:pPr lvl="0"/>
            <a:endParaRPr lang="es-ES" b="1" dirty="0"/>
          </a:p>
          <a:p>
            <a:pPr lvl="1"/>
            <a:r>
              <a:rPr lang="es-ES" sz="1700" b="1" dirty="0"/>
              <a:t>Resultados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El objetivo del primer script es ver que somos capaces de desplazar el barco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El objetivo del segundo script es ver cómo rota el barco y el giro del timón</a:t>
            </a:r>
          </a:p>
          <a:p>
            <a:pPr lvl="2"/>
            <a:r>
              <a:rPr lang="es-ES" dirty="0"/>
              <a:t> </a:t>
            </a:r>
          </a:p>
          <a:p>
            <a:pPr lvl="2"/>
            <a:endParaRPr lang="es-ES" dirty="0"/>
          </a:p>
          <a:p>
            <a:pPr lvl="0"/>
            <a:endParaRPr lang="es-ES" dirty="0"/>
          </a:p>
        </p:txBody>
      </p:sp>
      <p:pic>
        <p:nvPicPr>
          <p:cNvPr id="4" name="Chapter 7_Application_Problem_sea_scene2_movie">
            <a:hlinkClick r:id="" action="ppaction://media"/>
            <a:extLst>
              <a:ext uri="{FF2B5EF4-FFF2-40B4-BE49-F238E27FC236}">
                <a16:creationId xmlns:a16="http://schemas.microsoft.com/office/drawing/2014/main" id="{7191133A-4690-46A0-AD6A-02C8B2775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2040" y="3424783"/>
            <a:ext cx="3657600" cy="2413000"/>
          </a:xfrm>
          <a:prstGeom prst="rect">
            <a:avLst/>
          </a:prstGeom>
        </p:spPr>
      </p:pic>
      <p:pic>
        <p:nvPicPr>
          <p:cNvPr id="5" name="Chapter 7_sea_scene_anim">
            <a:hlinkClick r:id="" action="ppaction://media"/>
            <a:extLst>
              <a:ext uri="{FF2B5EF4-FFF2-40B4-BE49-F238E27FC236}">
                <a16:creationId xmlns:a16="http://schemas.microsoft.com/office/drawing/2014/main" id="{8676D848-7FB8-4823-BDA9-5E59609DF9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568" y="3424783"/>
            <a:ext cx="3657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2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07E674-BF65-41A8-8D5E-E990E2317824}"/>
              </a:ext>
            </a:extLst>
          </p:cNvPr>
          <p:cNvSpPr txBox="1"/>
          <p:nvPr/>
        </p:nvSpPr>
        <p:spPr>
          <a:xfrm>
            <a:off x="827584" y="1166842"/>
            <a:ext cx="748883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Introducción al Modelado y Simulación de SSDD</a:t>
            </a:r>
          </a:p>
          <a:p>
            <a:pPr lvl="0"/>
            <a:endParaRPr lang="es-ES" b="1" dirty="0"/>
          </a:p>
          <a:p>
            <a:pPr lvl="1"/>
            <a:r>
              <a:rPr lang="es-ES" sz="1700" b="1" dirty="0"/>
              <a:t>Resultados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El objetivo del primer script es ver que somos capaces de desplazar el barco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/>
              <a:t>El objetivo del segundo script es ver cómo rota el barco y el giro del timón</a:t>
            </a:r>
          </a:p>
          <a:p>
            <a:pPr lvl="2"/>
            <a:r>
              <a:rPr lang="es-ES" dirty="0"/>
              <a:t> </a:t>
            </a:r>
          </a:p>
          <a:p>
            <a:pPr lvl="2"/>
            <a:endParaRPr lang="es-ES" dirty="0"/>
          </a:p>
          <a:p>
            <a:pPr lvl="0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95D7D5-430F-427A-A0F4-AF398C4F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429000"/>
            <a:ext cx="3507693" cy="28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944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792</Words>
  <Application>Microsoft Office PowerPoint</Application>
  <PresentationFormat>Presentación en pantalla (4:3)</PresentationFormat>
  <Paragraphs>152</Paragraphs>
  <Slides>16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Carlos</dc:creator>
  <cp:lastModifiedBy>Juan Serrano</cp:lastModifiedBy>
  <cp:revision>30</cp:revision>
  <dcterms:created xsi:type="dcterms:W3CDTF">2016-10-17T15:47:14Z</dcterms:created>
  <dcterms:modified xsi:type="dcterms:W3CDTF">2019-07-09T07:54:35Z</dcterms:modified>
</cp:coreProperties>
</file>